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17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01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9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46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6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1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88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5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34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3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22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2F63C94-3157-45C8-9224-6EF861BB6F1E}" type="datetimeFigureOut">
              <a:rPr lang="tr-TR" smtClean="0"/>
              <a:t>19.09.2021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670513C-D0EF-4796-A6EF-B5AB4A1F9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9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533866" y="1524000"/>
            <a:ext cx="9124268" cy="2585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bg1">
                    <a:lumMod val="95000"/>
                  </a:schemeClr>
                </a:solidFill>
              </a:rPr>
              <a:t>STK’LAR İÇİN</a:t>
            </a:r>
          </a:p>
          <a:p>
            <a:pPr algn="ctr"/>
            <a:r>
              <a:rPr lang="tr-TR" sz="4800" dirty="0" smtClean="0">
                <a:solidFill>
                  <a:schemeClr val="bg1">
                    <a:lumMod val="95000"/>
                  </a:schemeClr>
                </a:solidFill>
              </a:rPr>
              <a:t> ETKİN YÖNETİM EĞİTİMİMİZE HOŞGELDİNİZ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9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97198" y="21258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STK’LARIN ÖZELLİKLERİ</a:t>
            </a:r>
          </a:p>
          <a:p>
            <a:r>
              <a:rPr lang="tr-TR" b="1" dirty="0">
                <a:solidFill>
                  <a:schemeClr val="bg1"/>
                </a:solidFill>
              </a:rPr>
              <a:t>􀂄 STK’ların nihai amaçları topluma bir</a:t>
            </a:r>
          </a:p>
          <a:p>
            <a:r>
              <a:rPr lang="tr-TR" b="1" dirty="0">
                <a:solidFill>
                  <a:schemeClr val="bg1"/>
                </a:solidFill>
              </a:rPr>
              <a:t>hizmet sunmaktır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􀂄 Sivil toplum kuruluşlarının kendi aralarında</a:t>
            </a:r>
          </a:p>
          <a:p>
            <a:r>
              <a:rPr lang="tr-TR" b="1" dirty="0">
                <a:solidFill>
                  <a:schemeClr val="bg1"/>
                </a:solidFill>
              </a:rPr>
              <a:t>ya da başkaları üzerinde bir iktidar</a:t>
            </a:r>
          </a:p>
          <a:p>
            <a:r>
              <a:rPr lang="tr-TR" b="1" dirty="0">
                <a:solidFill>
                  <a:schemeClr val="bg1"/>
                </a:solidFill>
              </a:rPr>
              <a:t>oluşturma arayışında bulunmamaları önemli</a:t>
            </a:r>
          </a:p>
          <a:p>
            <a:r>
              <a:rPr lang="tr-TR" b="1" dirty="0">
                <a:solidFill>
                  <a:schemeClr val="bg1"/>
                </a:solidFill>
              </a:rPr>
              <a:t>bir özelliktir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􀂄 İşbirliği yapma gereksinimleri ise eşitler</a:t>
            </a:r>
          </a:p>
          <a:p>
            <a:r>
              <a:rPr lang="tr-TR" b="1" dirty="0">
                <a:solidFill>
                  <a:schemeClr val="bg1"/>
                </a:solidFill>
              </a:rPr>
              <a:t>arası ortaklık ilişkileridir.</a:t>
            </a:r>
          </a:p>
        </p:txBody>
      </p:sp>
      <p:pic>
        <p:nvPicPr>
          <p:cNvPr id="8194" name="Picture 2" descr="Toplumsal Dayanışma Mağazası desteklerle büyüyor - Haberl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18" y="1497092"/>
            <a:ext cx="5490882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0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61206" y="105987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* Sivil </a:t>
            </a:r>
            <a:r>
              <a:rPr lang="tr-TR" dirty="0">
                <a:solidFill>
                  <a:schemeClr val="bg1"/>
                </a:solidFill>
              </a:rPr>
              <a:t>toplum kuruluşları yurttaşların özgür</a:t>
            </a:r>
          </a:p>
          <a:p>
            <a:r>
              <a:rPr lang="tr-TR" dirty="0">
                <a:solidFill>
                  <a:schemeClr val="bg1"/>
                </a:solidFill>
              </a:rPr>
              <a:t>girişimleridir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* Bireysel </a:t>
            </a:r>
            <a:r>
              <a:rPr lang="tr-TR" dirty="0">
                <a:solidFill>
                  <a:schemeClr val="bg1"/>
                </a:solidFill>
              </a:rPr>
              <a:t>özgürlüğün ortadan kalkmadığı</a:t>
            </a:r>
          </a:p>
          <a:p>
            <a:r>
              <a:rPr lang="tr-TR" dirty="0">
                <a:solidFill>
                  <a:schemeClr val="bg1"/>
                </a:solidFill>
              </a:rPr>
              <a:t>grupları sivil toplum örgütleri olarak</a:t>
            </a:r>
          </a:p>
          <a:p>
            <a:r>
              <a:rPr lang="tr-TR" dirty="0">
                <a:solidFill>
                  <a:schemeClr val="bg1"/>
                </a:solidFill>
              </a:rPr>
              <a:t>algılayabiliriz. Örneğin inanç temelli</a:t>
            </a:r>
          </a:p>
          <a:p>
            <a:r>
              <a:rPr lang="tr-TR" dirty="0">
                <a:solidFill>
                  <a:schemeClr val="bg1"/>
                </a:solidFill>
              </a:rPr>
              <a:t>gruplarda bireysel özgürlükten söz etmek</a:t>
            </a:r>
          </a:p>
          <a:p>
            <a:r>
              <a:rPr lang="tr-TR" dirty="0">
                <a:solidFill>
                  <a:schemeClr val="bg1"/>
                </a:solidFill>
              </a:rPr>
              <a:t>güç 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* Sivil </a:t>
            </a:r>
            <a:r>
              <a:rPr lang="tr-TR" dirty="0">
                <a:solidFill>
                  <a:schemeClr val="bg1"/>
                </a:solidFill>
              </a:rPr>
              <a:t>toplum kuruluşlarının açık ve belli bir</a:t>
            </a:r>
          </a:p>
          <a:p>
            <a:r>
              <a:rPr lang="tr-TR" dirty="0">
                <a:solidFill>
                  <a:schemeClr val="bg1"/>
                </a:solidFill>
              </a:rPr>
              <a:t>konuda </a:t>
            </a:r>
            <a:r>
              <a:rPr lang="tr-TR" dirty="0" smtClean="0">
                <a:solidFill>
                  <a:schemeClr val="bg1"/>
                </a:solidFill>
              </a:rPr>
              <a:t>uzmanlaşmıştırlar. Örneğin </a:t>
            </a:r>
            <a:r>
              <a:rPr lang="tr-TR" dirty="0">
                <a:solidFill>
                  <a:schemeClr val="bg1"/>
                </a:solidFill>
              </a:rPr>
              <a:t>çevre, kadın, eğitim, </a:t>
            </a:r>
            <a:r>
              <a:rPr lang="tr-TR" dirty="0" smtClean="0">
                <a:solidFill>
                  <a:schemeClr val="bg1"/>
                </a:solidFill>
              </a:rPr>
              <a:t>gençlik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STKları</a:t>
            </a:r>
            <a:r>
              <a:rPr lang="tr-TR" dirty="0">
                <a:solidFill>
                  <a:schemeClr val="bg1"/>
                </a:solidFill>
              </a:rPr>
              <a:t> gibi</a:t>
            </a:r>
            <a:r>
              <a:rPr lang="tr-TR" dirty="0" smtClean="0">
                <a:solidFill>
                  <a:schemeClr val="bg1"/>
                </a:solidFill>
              </a:rPr>
              <a:t>.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Bu </a:t>
            </a:r>
            <a:r>
              <a:rPr lang="tr-TR" dirty="0">
                <a:solidFill>
                  <a:schemeClr val="bg1"/>
                </a:solidFill>
              </a:rPr>
              <a:t>özellik, sivil toplum kuruluşlarının</a:t>
            </a:r>
          </a:p>
          <a:p>
            <a:r>
              <a:rPr lang="tr-TR" dirty="0">
                <a:solidFill>
                  <a:schemeClr val="bg1"/>
                </a:solidFill>
              </a:rPr>
              <a:t>iktidar oluşturmaya dönük olmadıkları</a:t>
            </a:r>
          </a:p>
          <a:p>
            <a:r>
              <a:rPr lang="tr-TR" dirty="0">
                <a:solidFill>
                  <a:schemeClr val="bg1"/>
                </a:solidFill>
              </a:rPr>
              <a:t>anlamına gelmektedir.</a:t>
            </a:r>
          </a:p>
        </p:txBody>
      </p:sp>
      <p:pic>
        <p:nvPicPr>
          <p:cNvPr id="9218" name="Picture 2" descr="Çalışanların Gözünden Sendikalar: Almanya ve Fransa Örneğ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2" y="1059878"/>
            <a:ext cx="5151118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5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46921" y="1047191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STK’lar doğrudan kendisinin yararlanmayacağı</a:t>
            </a:r>
          </a:p>
          <a:p>
            <a:r>
              <a:rPr lang="tr-TR" dirty="0">
                <a:solidFill>
                  <a:schemeClr val="bg1"/>
                </a:solidFill>
              </a:rPr>
              <a:t>bir alanda, kapsamı belli ve sınırları belli olan</a:t>
            </a:r>
          </a:p>
          <a:p>
            <a:r>
              <a:rPr lang="tr-TR" dirty="0">
                <a:solidFill>
                  <a:schemeClr val="bg1"/>
                </a:solidFill>
              </a:rPr>
              <a:t>konularda hizmet üretmektedirler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􀂄 STK’lar aynı zamanda, toplumda yerleşmiş bazı</a:t>
            </a:r>
          </a:p>
          <a:p>
            <a:r>
              <a:rPr lang="tr-TR" dirty="0">
                <a:solidFill>
                  <a:schemeClr val="bg1"/>
                </a:solidFill>
              </a:rPr>
              <a:t>değer yargılarını, ya da hükümetler tarafından</a:t>
            </a:r>
          </a:p>
          <a:p>
            <a:r>
              <a:rPr lang="tr-TR" dirty="0">
                <a:solidFill>
                  <a:schemeClr val="bg1"/>
                </a:solidFill>
              </a:rPr>
              <a:t>izlenen bazı politikaları, iktidar talebi olmadan,</a:t>
            </a:r>
          </a:p>
          <a:p>
            <a:r>
              <a:rPr lang="tr-TR" dirty="0">
                <a:solidFill>
                  <a:schemeClr val="bg1"/>
                </a:solidFill>
              </a:rPr>
              <a:t>değiştirmeyi amaçlayan kampanyaları da yürüten</a:t>
            </a:r>
          </a:p>
          <a:p>
            <a:r>
              <a:rPr lang="tr-TR" dirty="0">
                <a:solidFill>
                  <a:schemeClr val="bg1"/>
                </a:solidFill>
              </a:rPr>
              <a:t>kuruluşlardır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Ayrıca, STK’lar toplumda ezilen grupları</a:t>
            </a:r>
          </a:p>
          <a:p>
            <a:r>
              <a:rPr lang="tr-TR" dirty="0">
                <a:solidFill>
                  <a:schemeClr val="bg1"/>
                </a:solidFill>
              </a:rPr>
              <a:t>savunmayı üstlenebilir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􀂄 Kadın kuruluşları, sokakta yaşayan</a:t>
            </a:r>
          </a:p>
          <a:p>
            <a:r>
              <a:rPr lang="tr-TR" dirty="0">
                <a:solidFill>
                  <a:schemeClr val="bg1"/>
                </a:solidFill>
              </a:rPr>
              <a:t>çocuklar, göç dernekleri vb. STK’ların</a:t>
            </a:r>
          </a:p>
          <a:p>
            <a:r>
              <a:rPr lang="tr-TR" dirty="0">
                <a:solidFill>
                  <a:schemeClr val="bg1"/>
                </a:solidFill>
              </a:rPr>
              <a:t>temel işlevi mutlaka üyelerinin kendi</a:t>
            </a:r>
          </a:p>
          <a:p>
            <a:r>
              <a:rPr lang="tr-TR" dirty="0">
                <a:solidFill>
                  <a:schemeClr val="bg1"/>
                </a:solidFill>
              </a:rPr>
              <a:t>yararları için çalışmak değildir.</a:t>
            </a:r>
          </a:p>
        </p:txBody>
      </p:sp>
      <p:pic>
        <p:nvPicPr>
          <p:cNvPr id="10242" name="Picture 2" descr="Sendika ve Eğiti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46" y="1653901"/>
            <a:ext cx="5269803" cy="33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9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43339" y="116893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Üye olunması sınırlı olan, üye olmak için belirli</a:t>
            </a:r>
          </a:p>
          <a:p>
            <a:r>
              <a:rPr lang="tr-TR" dirty="0">
                <a:solidFill>
                  <a:schemeClr val="bg1"/>
                </a:solidFill>
              </a:rPr>
              <a:t>bir eğitim ya da meslek alanından olmayı</a:t>
            </a:r>
          </a:p>
          <a:p>
            <a:r>
              <a:rPr lang="tr-TR" dirty="0">
                <a:solidFill>
                  <a:schemeClr val="bg1"/>
                </a:solidFill>
              </a:rPr>
              <a:t>gerektiren kuruluşlar da dernek ya da vakıf olarak</a:t>
            </a:r>
          </a:p>
          <a:p>
            <a:r>
              <a:rPr lang="tr-TR" dirty="0">
                <a:solidFill>
                  <a:schemeClr val="bg1"/>
                </a:solidFill>
              </a:rPr>
              <a:t>örgütlenmektedir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􀂄 Örneğin çeşitli okulların mezunlar dernekleri,</a:t>
            </a:r>
          </a:p>
          <a:p>
            <a:r>
              <a:rPr lang="tr-TR" dirty="0">
                <a:solidFill>
                  <a:schemeClr val="bg1"/>
                </a:solidFill>
              </a:rPr>
              <a:t>belirli bir ekonomik alanda faaliyetini sürdüren</a:t>
            </a:r>
          </a:p>
          <a:p>
            <a:r>
              <a:rPr lang="tr-TR" dirty="0">
                <a:solidFill>
                  <a:schemeClr val="bg1"/>
                </a:solidFill>
              </a:rPr>
              <a:t>işadamları dernekleri sivil toplumun alanı</a:t>
            </a:r>
          </a:p>
          <a:p>
            <a:r>
              <a:rPr lang="tr-TR" dirty="0">
                <a:solidFill>
                  <a:schemeClr val="bg1"/>
                </a:solidFill>
              </a:rPr>
              <a:t>içindedirler. Dernek olarak örgütlenirler. Bunlar</a:t>
            </a:r>
          </a:p>
          <a:p>
            <a:r>
              <a:rPr lang="tr-TR" dirty="0">
                <a:solidFill>
                  <a:schemeClr val="bg1"/>
                </a:solidFill>
              </a:rPr>
              <a:t>STK olarak adlandırılabilirler mi</a:t>
            </a:r>
            <a:r>
              <a:rPr lang="tr-TR" dirty="0" smtClean="0">
                <a:solidFill>
                  <a:schemeClr val="bg1"/>
                </a:solidFill>
              </a:rPr>
              <a:t>?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STK’lar mutlaka üyelerinin kendi yararları</a:t>
            </a:r>
          </a:p>
          <a:p>
            <a:r>
              <a:rPr lang="tr-TR" dirty="0">
                <a:solidFill>
                  <a:schemeClr val="bg1"/>
                </a:solidFill>
              </a:rPr>
              <a:t>için örgütlenmiş değillerdir. Ekonomik</a:t>
            </a:r>
          </a:p>
          <a:p>
            <a:r>
              <a:rPr lang="tr-TR" dirty="0">
                <a:solidFill>
                  <a:schemeClr val="bg1"/>
                </a:solidFill>
              </a:rPr>
              <a:t>alanda etkinlik gösterdikleri oranda sivil</a:t>
            </a:r>
          </a:p>
          <a:p>
            <a:r>
              <a:rPr lang="tr-TR" dirty="0">
                <a:solidFill>
                  <a:schemeClr val="bg1"/>
                </a:solidFill>
              </a:rPr>
              <a:t>toplum alanının da dışına düşebilirler.</a:t>
            </a:r>
          </a:p>
          <a:p>
            <a:r>
              <a:rPr lang="tr-TR" dirty="0">
                <a:solidFill>
                  <a:schemeClr val="bg1"/>
                </a:solidFill>
              </a:rPr>
              <a:t>Örneğin çeşitli işadamları dernekleri</a:t>
            </a:r>
          </a:p>
        </p:txBody>
      </p:sp>
      <p:pic>
        <p:nvPicPr>
          <p:cNvPr id="11266" name="Picture 2" descr="SENDİKA ÜYELİĞİNİN GÜVENCESİ – Güzel Law Off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18" y="1840411"/>
            <a:ext cx="6165455" cy="34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8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56592" y="156051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STK’lar daha çok, doğrudan kendisinin</a:t>
            </a:r>
          </a:p>
          <a:p>
            <a:r>
              <a:rPr lang="tr-TR" dirty="0">
                <a:solidFill>
                  <a:schemeClr val="bg1"/>
                </a:solidFill>
              </a:rPr>
              <a:t>yararlanmayacağı bir alanda, kapsamı belli ve</a:t>
            </a:r>
          </a:p>
          <a:p>
            <a:r>
              <a:rPr lang="tr-TR" dirty="0">
                <a:solidFill>
                  <a:schemeClr val="bg1"/>
                </a:solidFill>
              </a:rPr>
              <a:t>sınırları belli olan konularda hizmet</a:t>
            </a:r>
          </a:p>
          <a:p>
            <a:r>
              <a:rPr lang="tr-TR" dirty="0">
                <a:solidFill>
                  <a:schemeClr val="bg1"/>
                </a:solidFill>
              </a:rPr>
              <a:t>üretmektedirler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􀂄 STK’ları, kendi çıkarlarını savunmak isteyen çıkar</a:t>
            </a:r>
          </a:p>
          <a:p>
            <a:r>
              <a:rPr lang="tr-TR" dirty="0">
                <a:solidFill>
                  <a:schemeClr val="bg1"/>
                </a:solidFill>
              </a:rPr>
              <a:t>grupları ya da kendi temsil ettikleri gruplarının</a:t>
            </a:r>
          </a:p>
          <a:p>
            <a:r>
              <a:rPr lang="tr-TR" dirty="0">
                <a:solidFill>
                  <a:schemeClr val="bg1"/>
                </a:solidFill>
              </a:rPr>
              <a:t>savunuculuğunu yaparak kendilerine sağlanan</a:t>
            </a:r>
          </a:p>
          <a:p>
            <a:r>
              <a:rPr lang="tr-TR" dirty="0">
                <a:solidFill>
                  <a:schemeClr val="bg1"/>
                </a:solidFill>
              </a:rPr>
              <a:t>yararları artırmak için çalışan demokratik kitle</a:t>
            </a:r>
          </a:p>
          <a:p>
            <a:r>
              <a:rPr lang="tr-TR" dirty="0">
                <a:solidFill>
                  <a:schemeClr val="bg1"/>
                </a:solidFill>
              </a:rPr>
              <a:t>örgütleri, meslek örgütleri, sendikalar gibi</a:t>
            </a:r>
          </a:p>
          <a:p>
            <a:r>
              <a:rPr lang="tr-TR" dirty="0">
                <a:solidFill>
                  <a:schemeClr val="bg1"/>
                </a:solidFill>
              </a:rPr>
              <a:t>örgütlerden ayırmakta yarar vardır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2294" name="Picture 6" descr="Kadın hastadan, kadın doktora şiddet! - GÜNDEM - İleri Gaze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4" y="1027178"/>
            <a:ext cx="5300870" cy="2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Öğretmene şiddet! 3 araba dolusu insan saldırdı - Takvi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4" y="3685669"/>
            <a:ext cx="5300870" cy="20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4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61206" y="1943533"/>
            <a:ext cx="496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Kendi temsil ettikleri gruplarının</a:t>
            </a:r>
          </a:p>
          <a:p>
            <a:r>
              <a:rPr lang="tr-TR" dirty="0">
                <a:solidFill>
                  <a:schemeClr val="bg1"/>
                </a:solidFill>
              </a:rPr>
              <a:t>savunuculuğunu yaparak kendilerine</a:t>
            </a:r>
          </a:p>
          <a:p>
            <a:r>
              <a:rPr lang="tr-TR" dirty="0">
                <a:solidFill>
                  <a:schemeClr val="bg1"/>
                </a:solidFill>
              </a:rPr>
              <a:t>sağlanan yararları artırmak için çalışan</a:t>
            </a:r>
          </a:p>
          <a:p>
            <a:r>
              <a:rPr lang="tr-TR" dirty="0">
                <a:solidFill>
                  <a:schemeClr val="bg1"/>
                </a:solidFill>
              </a:rPr>
              <a:t>demokratik kitle örgütleri, meslek örgütleri,</a:t>
            </a:r>
          </a:p>
          <a:p>
            <a:r>
              <a:rPr lang="tr-TR" dirty="0">
                <a:solidFill>
                  <a:schemeClr val="bg1"/>
                </a:solidFill>
              </a:rPr>
              <a:t>sendikalar gibi örgütler sivil toplumun en</a:t>
            </a:r>
          </a:p>
          <a:p>
            <a:r>
              <a:rPr lang="tr-TR" dirty="0">
                <a:solidFill>
                  <a:schemeClr val="bg1"/>
                </a:solidFill>
              </a:rPr>
              <a:t>önemli ögeleri olmakla beraber sivil toplum</a:t>
            </a:r>
          </a:p>
          <a:p>
            <a:r>
              <a:rPr lang="tr-TR" dirty="0">
                <a:solidFill>
                  <a:schemeClr val="bg1"/>
                </a:solidFill>
              </a:rPr>
              <a:t>kuruluşu olarak anılmaktan çok meslek</a:t>
            </a:r>
          </a:p>
          <a:p>
            <a:r>
              <a:rPr lang="tr-TR" dirty="0">
                <a:solidFill>
                  <a:schemeClr val="bg1"/>
                </a:solidFill>
              </a:rPr>
              <a:t>örgütleri olarak anılmaktadırlar.</a:t>
            </a:r>
          </a:p>
        </p:txBody>
      </p:sp>
      <p:pic>
        <p:nvPicPr>
          <p:cNvPr id="11" name="Picture 4" descr="Türk-iş&amp;#39;ten çoklu sendika uyarıs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96" y="1943532"/>
            <a:ext cx="5905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7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86679" y="1572473"/>
            <a:ext cx="4876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Ancak bir çok ülkede, Türkiye’de de</a:t>
            </a:r>
          </a:p>
          <a:p>
            <a:r>
              <a:rPr lang="tr-TR" dirty="0">
                <a:solidFill>
                  <a:schemeClr val="bg1"/>
                </a:solidFill>
              </a:rPr>
              <a:t>demokratik kitle örgütleri, meslek örgütleri,</a:t>
            </a:r>
          </a:p>
          <a:p>
            <a:r>
              <a:rPr lang="tr-TR" dirty="0">
                <a:solidFill>
                  <a:schemeClr val="bg1"/>
                </a:solidFill>
              </a:rPr>
              <a:t>Sendikalar, örneğin TMMOB, </a:t>
            </a:r>
            <a:r>
              <a:rPr lang="tr-TR" dirty="0" err="1">
                <a:solidFill>
                  <a:schemeClr val="bg1"/>
                </a:solidFill>
              </a:rPr>
              <a:t>Tabibler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Birliği, Barolar toplumsal yarara yönelik</a:t>
            </a:r>
          </a:p>
          <a:p>
            <a:r>
              <a:rPr lang="tr-TR" dirty="0">
                <a:solidFill>
                  <a:schemeClr val="bg1"/>
                </a:solidFill>
              </a:rPr>
              <a:t>çalışmalar da yapmaktadırlar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􀂄 Ancak özellikle üyelerine yönelik ücret</a:t>
            </a:r>
          </a:p>
          <a:p>
            <a:r>
              <a:rPr lang="tr-TR" dirty="0">
                <a:solidFill>
                  <a:schemeClr val="bg1"/>
                </a:solidFill>
              </a:rPr>
              <a:t>pazarlığı tarafı oldukları anda piyasanın bir</a:t>
            </a:r>
          </a:p>
          <a:p>
            <a:r>
              <a:rPr lang="tr-TR" dirty="0">
                <a:solidFill>
                  <a:schemeClr val="bg1"/>
                </a:solidFill>
              </a:rPr>
              <a:t>unsuru haline de gelmektedirler.</a:t>
            </a:r>
          </a:p>
        </p:txBody>
      </p:sp>
      <p:pic>
        <p:nvPicPr>
          <p:cNvPr id="10" name="Picture 4" descr="bayrak İle İlgili Arama Sonuçları- TÜRKİYE KAMU-S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13" y="1560518"/>
            <a:ext cx="5300870" cy="35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113183" y="1591990"/>
            <a:ext cx="25780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TARİHSEL OLARAK STKLAR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DÜNYA ?</a:t>
            </a: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AVRUPA ?</a:t>
            </a: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TÜRKİYE ?</a:t>
            </a:r>
          </a:p>
        </p:txBody>
      </p:sp>
      <p:pic>
        <p:nvPicPr>
          <p:cNvPr id="15362" name="Picture 2" descr="Osmanlı&amp;#39;da İlginç Vakıflar | ZaferDergisi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21" y="1027178"/>
            <a:ext cx="61912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7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6038" y="1109603"/>
            <a:ext cx="5024902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Küreselleşme ve </a:t>
            </a:r>
            <a:r>
              <a:rPr lang="tr-TR" sz="2800" b="1" dirty="0" smtClean="0">
                <a:solidFill>
                  <a:schemeClr val="bg1"/>
                </a:solidFill>
              </a:rPr>
              <a:t>STK’lar</a:t>
            </a:r>
          </a:p>
          <a:p>
            <a:endParaRPr lang="tr-TR" sz="2800" b="1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Sivil Toplum kuruluşları toplumsal sorunların</a:t>
            </a:r>
          </a:p>
          <a:p>
            <a:r>
              <a:rPr lang="tr-TR" sz="2000" dirty="0">
                <a:solidFill>
                  <a:schemeClr val="bg1"/>
                </a:solidFill>
              </a:rPr>
              <a:t>çözümünde etkili bir aktör olarak rol oynamaya</a:t>
            </a:r>
          </a:p>
          <a:p>
            <a:r>
              <a:rPr lang="tr-TR" sz="2000" dirty="0">
                <a:solidFill>
                  <a:schemeClr val="bg1"/>
                </a:solidFill>
              </a:rPr>
              <a:t>başlamıştır; ya da devletin toplumsal sorunların</a:t>
            </a:r>
          </a:p>
          <a:p>
            <a:r>
              <a:rPr lang="tr-TR" sz="2000" dirty="0">
                <a:solidFill>
                  <a:schemeClr val="bg1"/>
                </a:solidFill>
              </a:rPr>
              <a:t>çözümünde etkili olması için yönlendirme,</a:t>
            </a:r>
          </a:p>
          <a:p>
            <a:r>
              <a:rPr lang="tr-TR" sz="2000" dirty="0">
                <a:solidFill>
                  <a:schemeClr val="bg1"/>
                </a:solidFill>
              </a:rPr>
              <a:t>etkileme ve savunuculuk faaliyetleri ile</a:t>
            </a:r>
          </a:p>
          <a:p>
            <a:r>
              <a:rPr lang="tr-TR" sz="2000" dirty="0">
                <a:solidFill>
                  <a:schemeClr val="bg1"/>
                </a:solidFill>
              </a:rPr>
              <a:t>politikaların değiştirilmesi için çalışan aktörler</a:t>
            </a:r>
          </a:p>
          <a:p>
            <a:r>
              <a:rPr lang="tr-TR" sz="2000" dirty="0">
                <a:solidFill>
                  <a:schemeClr val="bg1"/>
                </a:solidFill>
              </a:rPr>
              <a:t>olarak rol oynamaya başlamışlardır</a:t>
            </a:r>
            <a:r>
              <a:rPr lang="tr-TR" sz="2000" dirty="0" smtClean="0">
                <a:solidFill>
                  <a:schemeClr val="bg1"/>
                </a:solidFill>
              </a:rPr>
              <a:t>.</a:t>
            </a:r>
          </a:p>
          <a:p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􀂄 Diğer yandan küreselleşme sivil toplum</a:t>
            </a:r>
          </a:p>
          <a:p>
            <a:r>
              <a:rPr lang="tr-TR" sz="2000" dirty="0">
                <a:solidFill>
                  <a:schemeClr val="bg1"/>
                </a:solidFill>
              </a:rPr>
              <a:t>örgütlerini de küreselleştiriyor. Çünkü çevreden</a:t>
            </a:r>
          </a:p>
          <a:p>
            <a:r>
              <a:rPr lang="tr-TR" sz="2000" dirty="0">
                <a:solidFill>
                  <a:schemeClr val="bg1"/>
                </a:solidFill>
              </a:rPr>
              <a:t>insan haklarına sorunlar küresel, çözümleri ve</a:t>
            </a:r>
          </a:p>
          <a:p>
            <a:r>
              <a:rPr lang="tr-TR" sz="2000" dirty="0">
                <a:solidFill>
                  <a:schemeClr val="bg1"/>
                </a:solidFill>
              </a:rPr>
              <a:t>deneyimler küresel, fon kaynakları küresel,</a:t>
            </a:r>
          </a:p>
          <a:p>
            <a:r>
              <a:rPr lang="tr-TR" sz="2000" dirty="0">
                <a:solidFill>
                  <a:schemeClr val="bg1"/>
                </a:solidFill>
              </a:rPr>
              <a:t>haberleşme kanalları küresel.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Dünya Doğayı Koruma Vakfı - Vikiped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34" y="1109603"/>
            <a:ext cx="2922114" cy="43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478685" y="1563756"/>
            <a:ext cx="4418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STKLARDA ETKİN YÖNETİM</a:t>
            </a:r>
          </a:p>
          <a:p>
            <a:endParaRPr lang="tr-TR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400" b="1" dirty="0" smtClean="0">
                <a:solidFill>
                  <a:schemeClr val="bg1"/>
                </a:solidFill>
              </a:rPr>
              <a:t>Kaynak    ?</a:t>
            </a:r>
          </a:p>
          <a:p>
            <a:pPr marL="342900" indent="-342900">
              <a:buFontTx/>
              <a:buChar char="-"/>
            </a:pPr>
            <a:endParaRPr lang="tr-TR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tr-TR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400" b="1" dirty="0" smtClean="0">
                <a:solidFill>
                  <a:schemeClr val="bg1"/>
                </a:solidFill>
              </a:rPr>
              <a:t>Beklenti   ?</a:t>
            </a:r>
          </a:p>
          <a:p>
            <a:pPr marL="342900" indent="-342900">
              <a:buFontTx/>
              <a:buChar char="-"/>
            </a:pPr>
            <a:endParaRPr lang="tr-TR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tr-TR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400" b="1" dirty="0" smtClean="0">
                <a:solidFill>
                  <a:schemeClr val="bg1"/>
                </a:solidFill>
              </a:rPr>
              <a:t>İtibar ?</a:t>
            </a:r>
          </a:p>
        </p:txBody>
      </p:sp>
      <p:pic>
        <p:nvPicPr>
          <p:cNvPr id="18434" name="Picture 2" descr="Kaynak Yönetimi - MBR Teknoloj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1650030"/>
            <a:ext cx="5048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1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88512" y="4647078"/>
            <a:ext cx="657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Doç. Dr. Yılmaz YEŞİL</a:t>
            </a:r>
          </a:p>
          <a:p>
            <a:pPr algn="ctr"/>
            <a:r>
              <a:rPr lang="tr-TR" sz="2400" b="1" dirty="0" smtClean="0"/>
              <a:t>Gazi Üniversitesi / Türkiye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91646" y="2101191"/>
            <a:ext cx="614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SİVİL TOPLUM KURULUŞLARINDA </a:t>
            </a:r>
            <a:endParaRPr lang="tr-T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ETKİN </a:t>
            </a: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YÖNETİM</a:t>
            </a:r>
          </a:p>
          <a:p>
            <a:endParaRPr lang="tr-TR" sz="3200" dirty="0"/>
          </a:p>
        </p:txBody>
      </p:sp>
      <p:pic>
        <p:nvPicPr>
          <p:cNvPr id="17410" name="Picture 2" descr="Şirketler için ölümsüzlük iksiri: Toplum 5.0 – İŞTE Teknoloj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51" y="1027178"/>
            <a:ext cx="3777271" cy="33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1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73426" y="2055529"/>
            <a:ext cx="56056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YÖNETİM;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BİR GRUP İNSANI</a:t>
            </a:r>
          </a:p>
          <a:p>
            <a:r>
              <a:rPr lang="tr-TR" dirty="0">
                <a:solidFill>
                  <a:schemeClr val="bg1"/>
                </a:solidFill>
              </a:rPr>
              <a:t>BELİRLENMİŞ AMAÇLARA DOĞRU YÖNLENDİRME,</a:t>
            </a:r>
          </a:p>
          <a:p>
            <a:r>
              <a:rPr lang="tr-TR" dirty="0">
                <a:solidFill>
                  <a:schemeClr val="bg1"/>
                </a:solidFill>
              </a:rPr>
              <a:t>ARALARINDA İŞBÖLÜMÜ, İŞBİRLİĞİ VE KOORDİNASYONU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SAĞLAMA ÇABALARININ TOPLAMIDIR.</a:t>
            </a:r>
          </a:p>
        </p:txBody>
      </p:sp>
      <p:pic>
        <p:nvPicPr>
          <p:cNvPr id="21506" name="Picture 2" descr="Proje Yönetimi&amp;#39;nde Üst Yönetim Desteğ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22" y="1524269"/>
            <a:ext cx="5144278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4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89113" y="146307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YÖNETİM;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BELİRLİ AMAÇLARI GERÇEKLEŞTİRMEK İÇİN</a:t>
            </a:r>
          </a:p>
          <a:p>
            <a:r>
              <a:rPr lang="tr-TR" dirty="0">
                <a:solidFill>
                  <a:schemeClr val="bg1"/>
                </a:solidFill>
              </a:rPr>
              <a:t>İNSAN KAYNAKLARI,</a:t>
            </a:r>
          </a:p>
          <a:p>
            <a:r>
              <a:rPr lang="tr-TR" dirty="0">
                <a:solidFill>
                  <a:schemeClr val="bg1"/>
                </a:solidFill>
              </a:rPr>
              <a:t>PARASAL KAYNAKLARI,</a:t>
            </a:r>
          </a:p>
          <a:p>
            <a:r>
              <a:rPr lang="tr-TR" dirty="0">
                <a:solidFill>
                  <a:schemeClr val="bg1"/>
                </a:solidFill>
              </a:rPr>
              <a:t>TEKNOLOJİYİ,</a:t>
            </a:r>
          </a:p>
          <a:p>
            <a:r>
              <a:rPr lang="tr-TR" dirty="0">
                <a:solidFill>
                  <a:schemeClr val="bg1"/>
                </a:solidFill>
              </a:rPr>
              <a:t>DONANIMI, </a:t>
            </a:r>
          </a:p>
          <a:p>
            <a:r>
              <a:rPr lang="tr-TR" dirty="0">
                <a:solidFill>
                  <a:schemeClr val="bg1"/>
                </a:solidFill>
              </a:rPr>
              <a:t>DEMİRBAŞLARI, </a:t>
            </a:r>
          </a:p>
          <a:p>
            <a:r>
              <a:rPr lang="tr-TR" dirty="0">
                <a:solidFill>
                  <a:schemeClr val="bg1"/>
                </a:solidFill>
              </a:rPr>
              <a:t>HAMMADDELERİ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BİRBİRİNE UYUMLU,  VERİMLİ   VE   ETKİN KULLANILABİLECEK</a:t>
            </a:r>
          </a:p>
          <a:p>
            <a:r>
              <a:rPr lang="tr-TR" dirty="0">
                <a:solidFill>
                  <a:schemeClr val="bg1"/>
                </a:solidFill>
              </a:rPr>
              <a:t>KARARLAR ALMA VE UYGULATMA SÜREÇLERİNİN </a:t>
            </a:r>
          </a:p>
          <a:p>
            <a:r>
              <a:rPr lang="tr-TR" dirty="0">
                <a:solidFill>
                  <a:schemeClr val="bg1"/>
                </a:solidFill>
              </a:rPr>
              <a:t>TOPLAMIDIR.</a:t>
            </a:r>
          </a:p>
        </p:txBody>
      </p:sp>
      <p:pic>
        <p:nvPicPr>
          <p:cNvPr id="22530" name="Picture 2" descr="RedBull Racing Lastik Değiştirme Rekorunu Kırdı. - YouTu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2" y="1555943"/>
            <a:ext cx="5151118" cy="33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0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36954" y="23398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altLang="tr-TR" b="1" dirty="0">
                <a:solidFill>
                  <a:schemeClr val="bg1"/>
                </a:solidFill>
              </a:rPr>
              <a:t>YÖNETİM; </a:t>
            </a:r>
          </a:p>
          <a:p>
            <a:pPr algn="just"/>
            <a:endParaRPr lang="tr-TR" altLang="tr-TR" b="1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tr-TR" altLang="tr-TR" b="1" dirty="0">
                <a:solidFill>
                  <a:schemeClr val="bg1"/>
                </a:solidFill>
              </a:rPr>
              <a:t>ORTAK BİR AMACI GERÇEKLEŞTİRMEK İÇİN</a:t>
            </a:r>
          </a:p>
          <a:p>
            <a:pPr algn="just">
              <a:buFont typeface="Arial" pitchFamily="34" charset="0"/>
              <a:buChar char="•"/>
            </a:pPr>
            <a:r>
              <a:rPr lang="tr-TR" altLang="tr-TR" b="1" dirty="0">
                <a:solidFill>
                  <a:schemeClr val="bg1"/>
                </a:solidFill>
              </a:rPr>
              <a:t>BİREYSEL VE GRUPSAL ÇALIŞMALARIN</a:t>
            </a:r>
          </a:p>
          <a:p>
            <a:pPr algn="just"/>
            <a:endParaRPr lang="tr-TR" altLang="tr-TR" b="1" dirty="0">
              <a:solidFill>
                <a:schemeClr val="bg1"/>
              </a:solidFill>
            </a:endParaRPr>
          </a:p>
          <a:p>
            <a:pPr algn="just"/>
            <a:r>
              <a:rPr lang="tr-TR" altLang="tr-TR" b="1" u="sng" dirty="0">
                <a:solidFill>
                  <a:schemeClr val="bg1"/>
                </a:solidFill>
              </a:rPr>
              <a:t>EŞGÜDÜMLENMESİ</a:t>
            </a:r>
            <a:r>
              <a:rPr lang="tr-TR" altLang="tr-TR" b="1" dirty="0">
                <a:solidFill>
                  <a:schemeClr val="bg1"/>
                </a:solidFill>
              </a:rPr>
              <a:t> OLARAK TANIMLANIR.</a:t>
            </a:r>
          </a:p>
        </p:txBody>
      </p:sp>
      <p:pic>
        <p:nvPicPr>
          <p:cNvPr id="23554" name="Picture 2" descr="Solution Provider - Ana Sayf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6889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23540" y="24710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YÖNETİM SÜRECİNİN ORTAYA ÇIKMASI İÇİN,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YÖNETİCİ MEVKİİNDE BULUNAN KİŞİNİN EMRİNDE MUTLAKA EN AZ BİR İNSANIN BULUNMASI GEREKLİDİR.</a:t>
            </a:r>
          </a:p>
        </p:txBody>
      </p:sp>
      <p:pic>
        <p:nvPicPr>
          <p:cNvPr id="24578" name="Picture 2" descr="Finansal Strateji Nasıl Kurgulanır? - Harvard Business Review Türki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81" y="1457739"/>
            <a:ext cx="4538049" cy="33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37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3627" y="28155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MADDİ ARAÇ, GEREÇ VE </a:t>
            </a:r>
            <a:r>
              <a:rPr lang="tr-TR" dirty="0" smtClean="0">
                <a:solidFill>
                  <a:schemeClr val="bg1"/>
                </a:solidFill>
              </a:rPr>
              <a:t>PARASAL </a:t>
            </a:r>
            <a:r>
              <a:rPr lang="tr-TR" dirty="0">
                <a:solidFill>
                  <a:schemeClr val="bg1"/>
                </a:solidFill>
              </a:rPr>
              <a:t>KAYNAKLAR OLMASA BİLE, BELİRLİ FAALİYETLERİ YAPMAK VE AMAÇLARA ULAŞMAK İÇİN İNSAN UNSURUNUN BULUNMASI YETERLİ VE GEREKLİ BİR KOŞULDUR.</a:t>
            </a:r>
          </a:p>
        </p:txBody>
      </p:sp>
      <p:pic>
        <p:nvPicPr>
          <p:cNvPr id="25602" name="Picture 2" descr="Erdoğan MERT, MSc. on Twitter: &amp;quot;#Hayır, #Kontrolsüz #güç güç #değildir.… &amp;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87" y="2115584"/>
            <a:ext cx="3467100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03582" y="153531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YÖNETİCİLER İŞLERİNİ YAPARKEN BEŞ TEMEL YÖNETİM FONKSİYONUNU İCRA EDERLER. BUNLAR;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 PLANLAMA,</a:t>
            </a:r>
          </a:p>
          <a:p>
            <a:r>
              <a:rPr lang="tr-TR" b="1" dirty="0">
                <a:solidFill>
                  <a:schemeClr val="bg1"/>
                </a:solidFill>
              </a:rPr>
              <a:t> ÖRGÜTLEME,</a:t>
            </a:r>
          </a:p>
          <a:p>
            <a:r>
              <a:rPr lang="tr-TR" b="1" dirty="0">
                <a:solidFill>
                  <a:schemeClr val="bg1"/>
                </a:solidFill>
              </a:rPr>
              <a:t> YÖNELTME, </a:t>
            </a:r>
          </a:p>
          <a:p>
            <a:r>
              <a:rPr lang="tr-TR" b="1" dirty="0">
                <a:solidFill>
                  <a:schemeClr val="bg1"/>
                </a:solidFill>
              </a:rPr>
              <a:t> EŞGÜDÜM VE</a:t>
            </a:r>
          </a:p>
          <a:p>
            <a:r>
              <a:rPr lang="tr-TR" b="1" dirty="0">
                <a:solidFill>
                  <a:schemeClr val="bg1"/>
                </a:solidFill>
              </a:rPr>
              <a:t> DENETLEMEDİR.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BU FONKSİYONLAR ZAMAN İÇİNDE AYNI KALIRKEN, YÖNETİCİLERİN BU FONKSİYONLARI İCRA TARZLARI DEĞİŞMİŞ VE SORUMLULUKLARI BÜYÜK ÖLÇÜDE ARTMIŞTIR. </a:t>
            </a:r>
          </a:p>
        </p:txBody>
      </p:sp>
      <p:pic>
        <p:nvPicPr>
          <p:cNvPr id="26626" name="Picture 2" descr="Pirelli, “Kontrolsüz Güç, Güç Değildir” sloganının 25. yılını kutluyor |  Devir Saa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2" y="1535310"/>
            <a:ext cx="5583036" cy="38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46" y="1404937"/>
            <a:ext cx="820930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61206" y="2284200"/>
            <a:ext cx="5526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YÖNETİM BAŞLANGICI VE SONU BELİRLİ, SINIRLI BİR FAALİYET DEĞİLDİR. </a:t>
            </a:r>
            <a:endParaRPr lang="tr-TR" b="1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altLang="tr-TR" b="1" dirty="0">
                <a:solidFill>
                  <a:schemeClr val="bg1"/>
                </a:solidFill>
              </a:rPr>
              <a:t>YÖNETİCİNİN YÖNETMEK DURUMUNDA OLDUĞU HERKES VE HER ŞEY İÇİN, KENDİSİNİ DEVAMLI OLARAK TEKRAR EDEN BİR DÖNGÜ, DİNAMİK BİR FAALİYETTİR. </a:t>
            </a:r>
            <a:endParaRPr lang="tr-TR" altLang="tr-TR" b="1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27650" name="Picture 2" descr="Kontrolsüz güç, güç değildir!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46" y="1848147"/>
            <a:ext cx="5322954" cy="29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48" y="1192535"/>
            <a:ext cx="8782826" cy="45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16200" y="1223059"/>
            <a:ext cx="69616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YÖNETİM SÜRECİNİN ÖZELLİKLERİ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YÖNETİM</a:t>
            </a:r>
            <a:r>
              <a:rPr lang="tr-TR" dirty="0">
                <a:solidFill>
                  <a:schemeClr val="bg1"/>
                </a:solidFill>
              </a:rPr>
              <a:t>, BİR VEYA BİRDEN FAZLA AMACI GERÇEKLEŞTİRMEYE YÖNELİKTİR.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YÖNETİM, BİR TAKIM BEŞERİ VE MADDİ KAYNAKLARI SERBESTÇE KULLANABİLME YETKİSİNİ GEREKLİ KILAR.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YÖNETİMİN OLMASI İÇİN BİR YÖNETİCİ, EN AZINDAN DA BİR YÖNETİLEN İNSANIN OLMASI GEREKİR. SOSYAL VE GRUPSAL BİR SÜREÇTİR.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YÖNETİM, BEŞERİ VE MADDİ KAYNAKLAR ARASINDA BİR UYUMU VE İŞBİRLİĞİNİ GEREKTİRİR.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YÖNETİM; YÖNETİCİNİN, YÖNETİLENLERE DÜŞÜNDÜKLERİNİ VE KARARLARINI UYGULATABİLECEK KİŞİSEL BİR OTORİTE KURMASINI ZORUNLU KILAR.</a:t>
            </a:r>
          </a:p>
        </p:txBody>
      </p:sp>
      <p:pic>
        <p:nvPicPr>
          <p:cNvPr id="28674" name="Picture 2" descr="Stratejik Yönetim Süreci ve Modeli | Yönetsel Zih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91228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61206" y="1391479"/>
            <a:ext cx="4289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SİVİL TOPLUM ?</a:t>
            </a:r>
          </a:p>
          <a:p>
            <a:pPr algn="ctr"/>
            <a:endParaRPr lang="tr-TR" sz="3200" b="1" dirty="0"/>
          </a:p>
          <a:p>
            <a:pPr algn="ctr"/>
            <a:r>
              <a:rPr lang="tr-TR" sz="3200" b="1" dirty="0"/>
              <a:t>YÖNETİM ?</a:t>
            </a:r>
          </a:p>
          <a:p>
            <a:pPr algn="ctr"/>
            <a:endParaRPr lang="tr-TR" sz="3200" b="1" dirty="0"/>
          </a:p>
          <a:p>
            <a:pPr algn="ctr"/>
            <a:r>
              <a:rPr lang="tr-TR" sz="3200" b="1" dirty="0"/>
              <a:t>ETKİN ?</a:t>
            </a:r>
          </a:p>
          <a:p>
            <a:pPr algn="ctr"/>
            <a:endParaRPr lang="tr-TR" sz="3200" b="1" dirty="0"/>
          </a:p>
          <a:p>
            <a:pPr algn="ctr"/>
            <a:r>
              <a:rPr lang="tr-TR" sz="3200" b="1" dirty="0"/>
              <a:t>ETKİN OLMANIN GEREKLERİ ?</a:t>
            </a:r>
            <a:endParaRPr lang="tr-TR" sz="3200" dirty="0"/>
          </a:p>
        </p:txBody>
      </p:sp>
      <p:pic>
        <p:nvPicPr>
          <p:cNvPr id="1028" name="Picture 4" descr="Sivil Toplum Kuruluşları arşivleri - Değişim için Bağış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3026"/>
            <a:ext cx="5156392" cy="30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83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28870" y="18593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YÖNETİM, YÖNETİCİ VE YÖNETİLENLER ARASINDA AHENK, UYUM VE HABERLEŞMEYİ GEREKTİRİR.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YÖNETİM; HERKESİN HERŞEYİ YAPMASI YERİNE, HER İŞGÖRENİN BİLGİ, YETENEK VE TECRÜBESİ DOĞRULTUSUNDA EN İYİ YAPACAĞI ŞEYLERİ YAPMASINI VE BU İŞ BÖLÜMÜ ÇERÇEVESİNDE BELİRLİ İŞLERİ EKONOMİK BİÇİMDE YAPACAK ŞEKİLDE UZMANLAŞMASINI GEREKLİ KILAR.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YÖNETİM, ZAMANIN EKONOMİK VE DİKKATLİ ŞEKİLDE KULLANILMASINI GEREKTİRİR.</a:t>
            </a:r>
          </a:p>
        </p:txBody>
      </p:sp>
      <p:pic>
        <p:nvPicPr>
          <p:cNvPr id="29698" name="Picture 2" descr="A&amp;#39;dan Z&amp;#39;ye İş Yönetim Süreci | Ön Muhasebe Programı | Kolay Hızlı ve  Güvenilir | Hesapci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2" y="1573004"/>
            <a:ext cx="4439478" cy="30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61206" y="185934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9. YÖNETİM, RASYONEL VE DİNAMİK BİR SÜREÇTİR. ELDEKİ KAYNAKLARI VERİMLİ VE ETKİN DEĞERLENDİRMEK HEDEFTİR.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VERİMLİLİK </a:t>
            </a:r>
            <a:r>
              <a:rPr lang="tr-TR" dirty="0">
                <a:solidFill>
                  <a:schemeClr val="bg1"/>
                </a:solidFill>
              </a:rPr>
              <a:t>= ÇIKTI / GİRDİ ; </a:t>
            </a:r>
          </a:p>
          <a:p>
            <a:r>
              <a:rPr lang="tr-TR" dirty="0">
                <a:solidFill>
                  <a:schemeClr val="bg1"/>
                </a:solidFill>
              </a:rPr>
              <a:t>		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ETKİNLİK </a:t>
            </a:r>
            <a:r>
              <a:rPr lang="tr-TR" dirty="0">
                <a:solidFill>
                  <a:schemeClr val="bg1"/>
                </a:solidFill>
              </a:rPr>
              <a:t>= GERÇEKLEŞTİRİLEN DURUM / AMAÇLANAN DURUM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10. KARLILIK (SOSYAL FAYDA), YÖNETİM SÜRECİNİN TEMEL ÖZELLİĞİDİR. </a:t>
            </a:r>
          </a:p>
        </p:txBody>
      </p:sp>
      <p:pic>
        <p:nvPicPr>
          <p:cNvPr id="30722" name="Picture 2" descr="Marka Yönetim Süreci – Purple Ajans Türki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2" y="1325562"/>
            <a:ext cx="5151118" cy="37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78932" y="12538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YÖNETİCİNİN ÖZELLİKLERİ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YÖNETİCİNİN </a:t>
            </a:r>
            <a:r>
              <a:rPr lang="tr-TR" b="1" dirty="0">
                <a:solidFill>
                  <a:schemeClr val="bg1"/>
                </a:solidFill>
              </a:rPr>
              <a:t>KARAKTERİNE İLİŞKİN ÖZELLİKLERİ:</a:t>
            </a:r>
          </a:p>
          <a:p>
            <a:r>
              <a:rPr lang="tr-TR" b="1" dirty="0">
                <a:solidFill>
                  <a:schemeClr val="bg1"/>
                </a:solidFill>
              </a:rPr>
              <a:t>AKIL İLE DUYGU ARASINDA DENGE,</a:t>
            </a:r>
          </a:p>
          <a:p>
            <a:r>
              <a:rPr lang="tr-TR" b="1" dirty="0">
                <a:solidFill>
                  <a:schemeClr val="bg1"/>
                </a:solidFill>
              </a:rPr>
              <a:t>DEĞİŞKEN KOŞULLARA, ORTAMLARA VE KİŞİLERE UYUM GÖSTEREBİLME,</a:t>
            </a:r>
          </a:p>
          <a:p>
            <a:r>
              <a:rPr lang="tr-TR" b="1" dirty="0">
                <a:solidFill>
                  <a:schemeClr val="bg1"/>
                </a:solidFill>
              </a:rPr>
              <a:t>DİKKATLİLİK,</a:t>
            </a:r>
          </a:p>
          <a:p>
            <a:r>
              <a:rPr lang="tr-TR" b="1" dirty="0">
                <a:solidFill>
                  <a:schemeClr val="bg1"/>
                </a:solidFill>
              </a:rPr>
              <a:t>İHTİYATLILIK,</a:t>
            </a:r>
          </a:p>
          <a:p>
            <a:r>
              <a:rPr lang="tr-TR" b="1" dirty="0">
                <a:solidFill>
                  <a:schemeClr val="bg1"/>
                </a:solidFill>
              </a:rPr>
              <a:t>GİRİŞKENLİK,</a:t>
            </a:r>
          </a:p>
          <a:p>
            <a:r>
              <a:rPr lang="tr-TR" b="1" dirty="0">
                <a:solidFill>
                  <a:schemeClr val="bg1"/>
                </a:solidFill>
              </a:rPr>
              <a:t>HAFIZA GÜCÜ,</a:t>
            </a:r>
          </a:p>
          <a:p>
            <a:r>
              <a:rPr lang="tr-TR" b="1" dirty="0">
                <a:solidFill>
                  <a:schemeClr val="bg1"/>
                </a:solidFill>
              </a:rPr>
              <a:t>DİNAMİKLİK,</a:t>
            </a:r>
          </a:p>
          <a:p>
            <a:r>
              <a:rPr lang="tr-TR" b="1" dirty="0">
                <a:solidFill>
                  <a:schemeClr val="bg1"/>
                </a:solidFill>
              </a:rPr>
              <a:t>AZİM VE SEBATKARLIK,</a:t>
            </a:r>
          </a:p>
          <a:p>
            <a:r>
              <a:rPr lang="tr-TR" b="1" dirty="0">
                <a:solidFill>
                  <a:schemeClr val="bg1"/>
                </a:solidFill>
              </a:rPr>
              <a:t>TERTİPLİLİK VE DÜZENLİLİK,</a:t>
            </a:r>
          </a:p>
          <a:p>
            <a:r>
              <a:rPr lang="tr-TR" b="1" dirty="0">
                <a:solidFill>
                  <a:schemeClr val="bg1"/>
                </a:solidFill>
              </a:rPr>
              <a:t>YÖNTEMLİLİK,</a:t>
            </a:r>
          </a:p>
          <a:p>
            <a:r>
              <a:rPr lang="tr-TR" b="1" dirty="0">
                <a:solidFill>
                  <a:schemeClr val="bg1"/>
                </a:solidFill>
              </a:rPr>
              <a:t>SÜRATLİLİK,</a:t>
            </a:r>
          </a:p>
          <a:p>
            <a:r>
              <a:rPr lang="tr-TR" b="1" dirty="0">
                <a:solidFill>
                  <a:schemeClr val="bg1"/>
                </a:solidFill>
              </a:rPr>
              <a:t>CİDDİLİK.</a:t>
            </a:r>
          </a:p>
        </p:txBody>
      </p:sp>
      <p:pic>
        <p:nvPicPr>
          <p:cNvPr id="32770" name="Picture 2" descr="Tüm yöneticilerin sahip olması gereken altı özellik | İK Bl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1596886"/>
            <a:ext cx="5715000" cy="38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61206" y="174007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YÖNETİCİNİN </a:t>
            </a:r>
            <a:r>
              <a:rPr lang="tr-TR" dirty="0">
                <a:solidFill>
                  <a:schemeClr val="bg1"/>
                </a:solidFill>
              </a:rPr>
              <a:t>ENTELLEKTÜEL ÖZELLİKLERİ</a:t>
            </a:r>
            <a:r>
              <a:rPr lang="tr-TR" dirty="0" smtClean="0">
                <a:solidFill>
                  <a:schemeClr val="bg1"/>
                </a:solidFill>
              </a:rPr>
              <a:t>: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GENEL KÜLTÜR,</a:t>
            </a:r>
          </a:p>
          <a:p>
            <a:r>
              <a:rPr lang="tr-TR" dirty="0">
                <a:solidFill>
                  <a:schemeClr val="bg1"/>
                </a:solidFill>
              </a:rPr>
              <a:t>MANTIKLILIK,</a:t>
            </a:r>
          </a:p>
          <a:p>
            <a:r>
              <a:rPr lang="tr-TR" dirty="0">
                <a:solidFill>
                  <a:schemeClr val="bg1"/>
                </a:solidFill>
              </a:rPr>
              <a:t>ANALİZ RUHU,</a:t>
            </a:r>
          </a:p>
          <a:p>
            <a:r>
              <a:rPr lang="tr-TR" dirty="0">
                <a:solidFill>
                  <a:schemeClr val="bg1"/>
                </a:solidFill>
              </a:rPr>
              <a:t>SENTEZ RUHU,</a:t>
            </a:r>
          </a:p>
          <a:p>
            <a:r>
              <a:rPr lang="tr-TR" dirty="0">
                <a:solidFill>
                  <a:schemeClr val="bg1"/>
                </a:solidFill>
              </a:rPr>
              <a:t>SEZGİ GÜCÜ,</a:t>
            </a:r>
          </a:p>
          <a:p>
            <a:r>
              <a:rPr lang="tr-TR" dirty="0">
                <a:solidFill>
                  <a:schemeClr val="bg1"/>
                </a:solidFill>
              </a:rPr>
              <a:t>HAYAL GÜCÜ,</a:t>
            </a:r>
          </a:p>
          <a:p>
            <a:r>
              <a:rPr lang="tr-TR" dirty="0">
                <a:solidFill>
                  <a:schemeClr val="bg1"/>
                </a:solidFill>
              </a:rPr>
              <a:t>MUHAKEME (YARGI) GÜCÜ,</a:t>
            </a:r>
          </a:p>
          <a:p>
            <a:r>
              <a:rPr lang="tr-TR" dirty="0">
                <a:solidFill>
                  <a:schemeClr val="bg1"/>
                </a:solidFill>
              </a:rPr>
              <a:t>DÜŞÜNCELERİNİ SORUN VE KONULARA ODAKLAŞTIRABİLME YETENEĞİ,</a:t>
            </a:r>
          </a:p>
          <a:p>
            <a:r>
              <a:rPr lang="tr-TR" dirty="0">
                <a:solidFill>
                  <a:schemeClr val="bg1"/>
                </a:solidFill>
              </a:rPr>
              <a:t>DÜŞÜNCELERİNİ AÇIK SEÇİK İFADE EDEBİLME YETENEĞİ</a:t>
            </a:r>
          </a:p>
        </p:txBody>
      </p:sp>
      <p:pic>
        <p:nvPicPr>
          <p:cNvPr id="33794" name="Picture 2" descr="İyi Bir Yöneticide Bulunması Gereken Özellikler | Yeni İş Fikirle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26" y="1620078"/>
            <a:ext cx="486597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43340" y="108187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YÖNETİCİNİN SOSYAL ÖZELLİKLERİ:</a:t>
            </a:r>
          </a:p>
          <a:p>
            <a:endParaRPr lang="tr-TR" sz="1600" dirty="0">
              <a:solidFill>
                <a:schemeClr val="bg1"/>
              </a:solidFill>
            </a:endParaRPr>
          </a:p>
          <a:p>
            <a:r>
              <a:rPr lang="tr-TR" sz="1600" dirty="0">
                <a:solidFill>
                  <a:schemeClr val="bg1"/>
                </a:solidFill>
              </a:rPr>
              <a:t>DIŞ GÖRÜNÜŞÜ, GİYİM KUŞAMI İLE ÇEVRESİNDEN KABUL GÖRMELİ,</a:t>
            </a:r>
          </a:p>
          <a:p>
            <a:r>
              <a:rPr lang="tr-TR" sz="1600" dirty="0">
                <a:solidFill>
                  <a:schemeClr val="bg1"/>
                </a:solidFill>
              </a:rPr>
              <a:t>GRUBA HİTAP EDEBİLECEK NİTELİKTE OLMALI,</a:t>
            </a:r>
          </a:p>
          <a:p>
            <a:r>
              <a:rPr lang="tr-TR" sz="1600" dirty="0">
                <a:solidFill>
                  <a:schemeClr val="bg1"/>
                </a:solidFill>
              </a:rPr>
              <a:t>GRUP YAPILARINI, ORTAK AMAÇ, DEĞER VE DUYGULARINI ANLAYABİLMELİ,</a:t>
            </a:r>
          </a:p>
          <a:p>
            <a:r>
              <a:rPr lang="tr-TR" sz="1600" dirty="0">
                <a:solidFill>
                  <a:schemeClr val="bg1"/>
                </a:solidFill>
              </a:rPr>
              <a:t>İŞ YAPARKEN UYULMASI GEREKEN İYİ ALIŞKANLIKLARIN YERLEŞMESİNE ÇALIŞMALI, KÖTÜ ALIŞKANLIKLARLA MÜCADELE EDEBİLMELİ (İŞ DİSİPLİNİ)</a:t>
            </a:r>
          </a:p>
          <a:p>
            <a:r>
              <a:rPr lang="tr-TR" sz="1600" dirty="0">
                <a:solidFill>
                  <a:schemeClr val="bg1"/>
                </a:solidFill>
              </a:rPr>
              <a:t>KENDİSİ İLE BERABER ÇALIŞACAK HER İNSANDAN YARARLANMAYI BİLMELİ VE ONLARLA İŞBİRLİĞİ EDEBİLMELİ,</a:t>
            </a:r>
          </a:p>
          <a:p>
            <a:r>
              <a:rPr lang="tr-TR" sz="1600" dirty="0">
                <a:solidFill>
                  <a:schemeClr val="bg1"/>
                </a:solidFill>
              </a:rPr>
              <a:t>KİŞİLERİN VE OLAYLARIN ÖZELLİĞİNE GÖRE ÖLÇÜLÜ VE DENGELİ HAREKET ETMEYİ BİLMELİ. NE ZAMAN İLERİ GİDECEĞİNİN, NE ZAMAN GERİ ÇEKİLECEĞİNİN BİLİNCİNDE OLMALI (DİPLOMAT VEYA TAKTİK SAHİBİ OLMA)</a:t>
            </a:r>
          </a:p>
          <a:p>
            <a:r>
              <a:rPr lang="tr-TR" sz="1600" dirty="0">
                <a:solidFill>
                  <a:schemeClr val="bg1"/>
                </a:solidFill>
              </a:rPr>
              <a:t>BİLGİ, TECRÜBE, ADALET, HAKKANİYET, GÜVEN VERME, ÖZEL HAYATINDAKİ DİKKATLİLİK İLE ÇEVRESİNDE ETKİLİ, OTORİTE SAHİBİ VE İKNA GÜCÜ OLAN BİR KİMSE OLARAK TANINMALIDIR.</a:t>
            </a:r>
          </a:p>
        </p:txBody>
      </p:sp>
      <p:pic>
        <p:nvPicPr>
          <p:cNvPr id="31746" name="Picture 2" descr="Başarılı Bir Yöneticinin Sahip Olması Gereken Özellikler | Parat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7" y="1406511"/>
            <a:ext cx="4346713" cy="37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58003" y="1027178"/>
            <a:ext cx="7878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u="sng" dirty="0">
                <a:solidFill>
                  <a:schemeClr val="bg1"/>
                </a:solidFill>
              </a:rPr>
              <a:t>YÖNETİCİLİK ROLLERİ: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HER YÖNETİCİ KONUMUNA YA DA POZİSYONUNA GÖRE AĞIRLIKLI OLARAK FARKLI 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İŞLER YAPMAKTA GÖREVLER YERİNE GETİRMEKTELER. BUNA YÖNETİCİNİN ROLÜ 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DENİR.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8003" y="2253667"/>
            <a:ext cx="7775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altLang="tr-TR" sz="1600" b="1" dirty="0"/>
              <a:t>1. </a:t>
            </a:r>
            <a:r>
              <a:rPr lang="tr-TR" altLang="tr-TR" sz="1600" b="1" dirty="0">
                <a:solidFill>
                  <a:schemeClr val="bg1"/>
                </a:solidFill>
              </a:rPr>
              <a:t>BİLGİSEL ROLLER: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KONTROL VE MONİTÖR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DAĞITMA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SÖZCÜLÜK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tr-TR" altLang="tr-TR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altLang="tr-TR" sz="1600" b="1" dirty="0">
                <a:solidFill>
                  <a:schemeClr val="bg1"/>
                </a:solidFill>
              </a:rPr>
              <a:t>2. BİREYLER ARASI ROLLER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TEMSİL GÖREVİ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LİDER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İLİŞKİ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tr-TR" altLang="tr-TR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altLang="tr-TR" sz="1600" b="1" dirty="0">
                <a:solidFill>
                  <a:schemeClr val="bg1"/>
                </a:solidFill>
              </a:rPr>
              <a:t>3. KARAR VERME ROLLERİ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GİRİŞİMSEL ROL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ANLAŞMAZLIKLARI ÇÖZME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KAYNAK DAĞITIM ROLÜ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tr-TR" altLang="tr-TR" sz="1600" b="1" dirty="0">
                <a:solidFill>
                  <a:schemeClr val="bg1"/>
                </a:solidFill>
              </a:rPr>
              <a:t>MÜZAKERELERDE BULUNMA ROLÜ</a:t>
            </a:r>
          </a:p>
        </p:txBody>
      </p:sp>
      <p:pic>
        <p:nvPicPr>
          <p:cNvPr id="34818" name="Picture 2" descr="Başarılı Bir Yönetici Olmanın Sırları Nelerdir? - T-HOS Hukuk Otomasyon  Sistemle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2144425"/>
            <a:ext cx="5708072" cy="36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87" y="1227480"/>
            <a:ext cx="9218004" cy="43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91" y="1149211"/>
            <a:ext cx="6452817" cy="479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27" y="1027178"/>
            <a:ext cx="6712946" cy="49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64" y="1500187"/>
            <a:ext cx="5630071" cy="427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61206" y="2033048"/>
            <a:ext cx="4505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1. İnanç </a:t>
            </a:r>
            <a:r>
              <a:rPr lang="tr-TR" dirty="0" smtClean="0">
                <a:solidFill>
                  <a:schemeClr val="bg1"/>
                </a:solidFill>
              </a:rPr>
              <a:t>temelli </a:t>
            </a:r>
            <a:r>
              <a:rPr lang="tr-TR" dirty="0">
                <a:solidFill>
                  <a:schemeClr val="bg1"/>
                </a:solidFill>
              </a:rPr>
              <a:t>kuruluşlar</a:t>
            </a:r>
          </a:p>
          <a:p>
            <a:r>
              <a:rPr lang="tr-TR" dirty="0">
                <a:solidFill>
                  <a:schemeClr val="bg1"/>
                </a:solidFill>
              </a:rPr>
              <a:t>2. Sendikalar</a:t>
            </a:r>
          </a:p>
          <a:p>
            <a:r>
              <a:rPr lang="tr-TR" dirty="0">
                <a:solidFill>
                  <a:schemeClr val="bg1"/>
                </a:solidFill>
              </a:rPr>
              <a:t>3. Savunuculuk yapan </a:t>
            </a:r>
            <a:r>
              <a:rPr lang="tr-TR" dirty="0" err="1">
                <a:solidFill>
                  <a:schemeClr val="bg1"/>
                </a:solidFill>
              </a:rPr>
              <a:t>STKlar</a:t>
            </a:r>
            <a:r>
              <a:rPr lang="tr-TR" dirty="0">
                <a:solidFill>
                  <a:schemeClr val="bg1"/>
                </a:solidFill>
              </a:rPr>
              <a:t> (ör: halk</a:t>
            </a:r>
          </a:p>
          <a:p>
            <a:r>
              <a:rPr lang="tr-TR" dirty="0">
                <a:solidFill>
                  <a:schemeClr val="bg1"/>
                </a:solidFill>
              </a:rPr>
              <a:t>hareketi, sosyal adalet, barış, insan</a:t>
            </a:r>
          </a:p>
          <a:p>
            <a:r>
              <a:rPr lang="tr-TR" dirty="0">
                <a:solidFill>
                  <a:schemeClr val="bg1"/>
                </a:solidFill>
              </a:rPr>
              <a:t>hakları, tüketici grupları)</a:t>
            </a:r>
          </a:p>
          <a:p>
            <a:r>
              <a:rPr lang="tr-TR" dirty="0">
                <a:solidFill>
                  <a:schemeClr val="bg1"/>
                </a:solidFill>
              </a:rPr>
              <a:t>4. Hizmet veren </a:t>
            </a:r>
            <a:r>
              <a:rPr lang="tr-TR" dirty="0" err="1">
                <a:solidFill>
                  <a:schemeClr val="bg1"/>
                </a:solidFill>
              </a:rPr>
              <a:t>STKlar</a:t>
            </a:r>
            <a:r>
              <a:rPr lang="tr-TR" dirty="0">
                <a:solidFill>
                  <a:schemeClr val="bg1"/>
                </a:solidFill>
              </a:rPr>
              <a:t> (ör: okur-yazarlık,</a:t>
            </a:r>
          </a:p>
          <a:p>
            <a:r>
              <a:rPr lang="tr-TR" dirty="0">
                <a:solidFill>
                  <a:schemeClr val="bg1"/>
                </a:solidFill>
              </a:rPr>
              <a:t>sağlık, sosyal hizmetler ve toplumun</a:t>
            </a:r>
          </a:p>
          <a:p>
            <a:r>
              <a:rPr lang="tr-TR" dirty="0">
                <a:solidFill>
                  <a:schemeClr val="bg1"/>
                </a:solidFill>
              </a:rPr>
              <a:t>gelişmesine destek veren </a:t>
            </a:r>
            <a:r>
              <a:rPr lang="tr-TR" dirty="0" err="1">
                <a:solidFill>
                  <a:schemeClr val="bg1"/>
                </a:solidFill>
              </a:rPr>
              <a:t>STKlar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074" name="Picture 2" descr="sivil toplum kuruluşlar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0" y="1657384"/>
            <a:ext cx="3776870" cy="34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70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21" y="1357193"/>
            <a:ext cx="5696158" cy="422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15" y="1371698"/>
            <a:ext cx="5930970" cy="440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07" y="1322065"/>
            <a:ext cx="6042785" cy="44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4357" y="1027178"/>
            <a:ext cx="9118600" cy="1143000"/>
          </a:xfrm>
        </p:spPr>
        <p:txBody>
          <a:bodyPr/>
          <a:lstStyle/>
          <a:p>
            <a:pPr algn="ctr" eaLnBrk="1" hangingPunct="1"/>
            <a:r>
              <a:rPr lang="tr-TR" altLang="tr-TR" sz="6000" dirty="0" smtClean="0"/>
              <a:t>TOPLANTI YÖNETİMİ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04" y="2482853"/>
            <a:ext cx="5828265" cy="32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23" y="1245072"/>
            <a:ext cx="5888153" cy="468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1831284"/>
            <a:ext cx="8905461" cy="3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04" y="1362230"/>
            <a:ext cx="5594279" cy="44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0" y="1741417"/>
            <a:ext cx="6880340" cy="36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40" y="1822795"/>
            <a:ext cx="8312919" cy="30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88512" y="4647078"/>
            <a:ext cx="657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Dr</a:t>
            </a:r>
            <a:r>
              <a:rPr lang="tr-TR" sz="2400" b="1" dirty="0" smtClean="0"/>
              <a:t>. </a:t>
            </a:r>
            <a:r>
              <a:rPr lang="tr-TR" sz="2400" b="1" dirty="0" smtClean="0"/>
              <a:t>Sinan DEMİRTÜRK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Gazi Üniversitesi / Türkiye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91646" y="1824467"/>
            <a:ext cx="6149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BAŞARILAR</a:t>
            </a:r>
          </a:p>
          <a:p>
            <a:pPr algn="ctr"/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EDERİM…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3200" dirty="0"/>
          </a:p>
        </p:txBody>
      </p:sp>
      <p:pic>
        <p:nvPicPr>
          <p:cNvPr id="17410" name="Picture 2" descr="Şirketler için ölümsüzlük iksiri: Toplum 5.0 – İŞTE Teknoloj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51" y="1027178"/>
            <a:ext cx="3777271" cy="33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2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61206" y="1757346"/>
            <a:ext cx="5899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5. Eğitim, geliştirme, araştırma gibi alanlarda</a:t>
            </a:r>
          </a:p>
          <a:p>
            <a:r>
              <a:rPr lang="tr-TR" dirty="0">
                <a:solidFill>
                  <a:schemeClr val="bg1"/>
                </a:solidFill>
              </a:rPr>
              <a:t>aktif olan </a:t>
            </a:r>
            <a:r>
              <a:rPr lang="tr-TR" dirty="0" err="1">
                <a:solidFill>
                  <a:schemeClr val="bg1"/>
                </a:solidFill>
              </a:rPr>
              <a:t>STKlar</a:t>
            </a:r>
            <a:r>
              <a:rPr lang="tr-TR" dirty="0">
                <a:solidFill>
                  <a:schemeClr val="bg1"/>
                </a:solidFill>
              </a:rPr>
              <a:t> (ör: </a:t>
            </a:r>
            <a:r>
              <a:rPr lang="tr-TR" dirty="0" err="1">
                <a:solidFill>
                  <a:schemeClr val="bg1"/>
                </a:solidFill>
              </a:rPr>
              <a:t>think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tank’ler</a:t>
            </a:r>
            <a:r>
              <a:rPr lang="tr-TR" dirty="0">
                <a:solidFill>
                  <a:schemeClr val="bg1"/>
                </a:solidFill>
              </a:rPr>
              <a:t>/düşünce üretme merkezleri,</a:t>
            </a:r>
          </a:p>
          <a:p>
            <a:r>
              <a:rPr lang="tr-TR" dirty="0">
                <a:solidFill>
                  <a:schemeClr val="bg1"/>
                </a:solidFill>
              </a:rPr>
              <a:t>araştırma merkezleri, kar amacı gütmeyen</a:t>
            </a:r>
          </a:p>
          <a:p>
            <a:r>
              <a:rPr lang="tr-TR" dirty="0">
                <a:solidFill>
                  <a:schemeClr val="bg1"/>
                </a:solidFill>
              </a:rPr>
              <a:t>okullar, kamu eğitimi veren kuruluşlar)</a:t>
            </a:r>
          </a:p>
          <a:p>
            <a:r>
              <a:rPr lang="tr-TR" dirty="0">
                <a:solidFill>
                  <a:schemeClr val="bg1"/>
                </a:solidFill>
              </a:rPr>
              <a:t>6. Kar amacı gütmeyen medya</a:t>
            </a:r>
          </a:p>
          <a:p>
            <a:r>
              <a:rPr lang="tr-TR" dirty="0">
                <a:solidFill>
                  <a:schemeClr val="bg1"/>
                </a:solidFill>
              </a:rPr>
              <a:t>7. Kadın kuruluşları</a:t>
            </a:r>
          </a:p>
          <a:p>
            <a:r>
              <a:rPr lang="tr-TR" dirty="0">
                <a:solidFill>
                  <a:schemeClr val="bg1"/>
                </a:solidFill>
              </a:rPr>
              <a:t>8. Öğrenci ve gençlik dernek/birlikleri</a:t>
            </a:r>
          </a:p>
          <a:p>
            <a:r>
              <a:rPr lang="tr-TR" dirty="0">
                <a:solidFill>
                  <a:schemeClr val="bg1"/>
                </a:solidFill>
              </a:rPr>
              <a:t>9. </a:t>
            </a:r>
            <a:r>
              <a:rPr lang="tr-TR" dirty="0" err="1">
                <a:solidFill>
                  <a:schemeClr val="bg1"/>
                </a:solidFill>
              </a:rPr>
              <a:t>Sosyo</a:t>
            </a:r>
            <a:r>
              <a:rPr lang="tr-TR" dirty="0">
                <a:solidFill>
                  <a:schemeClr val="bg1"/>
                </a:solidFill>
              </a:rPr>
              <a:t>-ekonomik olarak toplum dışına</a:t>
            </a:r>
          </a:p>
          <a:p>
            <a:r>
              <a:rPr lang="tr-TR" dirty="0">
                <a:solidFill>
                  <a:schemeClr val="bg1"/>
                </a:solidFill>
              </a:rPr>
              <a:t>itilmiş (marjinal) grupların oluşturduğu</a:t>
            </a:r>
          </a:p>
          <a:p>
            <a:r>
              <a:rPr lang="tr-TR" dirty="0">
                <a:solidFill>
                  <a:schemeClr val="bg1"/>
                </a:solidFill>
              </a:rPr>
              <a:t>dernek/birlikler (ör: yoksullar, evsizler,</a:t>
            </a:r>
          </a:p>
          <a:p>
            <a:r>
              <a:rPr lang="tr-TR" dirty="0">
                <a:solidFill>
                  <a:schemeClr val="bg1"/>
                </a:solidFill>
              </a:rPr>
              <a:t>toprağı olmayanlar, göçmenler, mülteciler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….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10" name="AutoShape 2" descr="TÜRKİYE KAMU-SEN YÜKSEK İSTİŞARE KURULU TOPLANTISI SONUÇ BİLDİRGESİ  AÇIKLAN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TÜRKİYE KAMU-SEN YÜKSEK İSTİŞARE KURULU TOPLANTISI SONUÇ BİLDİRGESİ  AÇIKLAND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81" y="1924188"/>
            <a:ext cx="6667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8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62609" y="163873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SİVİL TOPLUM KURULUŞLARI</a:t>
            </a:r>
          </a:p>
          <a:p>
            <a:r>
              <a:rPr lang="tr-TR" sz="2400" dirty="0">
                <a:solidFill>
                  <a:schemeClr val="bg1"/>
                </a:solidFill>
              </a:rPr>
              <a:t>􀂄 Avrupa’da hükümet dışında bir alan “</a:t>
            </a:r>
            <a:r>
              <a:rPr lang="tr-TR" sz="2400" dirty="0" err="1" smtClean="0">
                <a:solidFill>
                  <a:schemeClr val="bg1"/>
                </a:solidFill>
              </a:rPr>
              <a:t>nongovernmental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organizations</a:t>
            </a:r>
            <a:r>
              <a:rPr lang="tr-TR" sz="2400" dirty="0" smtClean="0">
                <a:solidFill>
                  <a:schemeClr val="bg1"/>
                </a:solidFill>
              </a:rPr>
              <a:t>”,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􀂄 ABD’de özel sektör dışında bir alan “</a:t>
            </a:r>
            <a:r>
              <a:rPr lang="tr-TR" sz="2400" dirty="0" err="1">
                <a:solidFill>
                  <a:schemeClr val="bg1"/>
                </a:solidFill>
              </a:rPr>
              <a:t>non-profit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chemeClr val="bg1"/>
                </a:solidFill>
              </a:rPr>
              <a:t>sector</a:t>
            </a:r>
            <a:r>
              <a:rPr lang="tr-TR" sz="2400" dirty="0" smtClean="0">
                <a:solidFill>
                  <a:schemeClr val="bg1"/>
                </a:solidFill>
              </a:rPr>
              <a:t>”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􀂄 Türkçede siyasal alanın dışında, sivil topluma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referans vererek “Sivil Toplum Kuruluşları”</a:t>
            </a:r>
          </a:p>
          <a:p>
            <a:r>
              <a:rPr lang="tr-TR" sz="2400" dirty="0">
                <a:solidFill>
                  <a:schemeClr val="bg1"/>
                </a:solidFill>
              </a:rPr>
              <a:t>olarak tanımlanıyor.</a:t>
            </a:r>
          </a:p>
        </p:txBody>
      </p:sp>
      <p:pic>
        <p:nvPicPr>
          <p:cNvPr id="5122" name="Picture 2" descr="Resmi kurum ve sivil toplum kuruluşları arasındaki farklar ve benzerlikler  - Sorubak Bl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55" y="1510746"/>
            <a:ext cx="4770117" cy="3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6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44881" y="1947137"/>
            <a:ext cx="72317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STK’LARIN </a:t>
            </a:r>
            <a:r>
              <a:rPr lang="tr-TR" sz="2800" dirty="0" smtClean="0">
                <a:solidFill>
                  <a:schemeClr val="bg1"/>
                </a:solidFill>
              </a:rPr>
              <a:t>ÖZELLİKLERİ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􀂄 Özetle, STK’ların en belirgin özellikleri,</a:t>
            </a:r>
          </a:p>
          <a:p>
            <a:r>
              <a:rPr lang="tr-TR" sz="2800" dirty="0">
                <a:solidFill>
                  <a:schemeClr val="bg1"/>
                </a:solidFill>
              </a:rPr>
              <a:t>hükümetlerden, kamu makamlarından ve</a:t>
            </a:r>
          </a:p>
          <a:p>
            <a:r>
              <a:rPr lang="tr-TR" sz="2800" dirty="0">
                <a:solidFill>
                  <a:schemeClr val="bg1"/>
                </a:solidFill>
              </a:rPr>
              <a:t>siyasi partilerden bağımsız olmaları, ikincisi</a:t>
            </a:r>
          </a:p>
          <a:p>
            <a:r>
              <a:rPr lang="tr-TR" sz="2800" dirty="0">
                <a:solidFill>
                  <a:schemeClr val="bg1"/>
                </a:solidFill>
              </a:rPr>
              <a:t>ticari çıkar gözetmemeleri ve kar amacı</a:t>
            </a:r>
          </a:p>
          <a:p>
            <a:r>
              <a:rPr lang="tr-TR" sz="2800" dirty="0">
                <a:solidFill>
                  <a:schemeClr val="bg1"/>
                </a:solidFill>
              </a:rPr>
              <a:t>gütmemeleridir.</a:t>
            </a:r>
          </a:p>
        </p:txBody>
      </p:sp>
      <p:pic>
        <p:nvPicPr>
          <p:cNvPr id="6146" name="Picture 2" descr="Hayvanları Koruma Günü nedir? 4 Ekim Hayvanları Koruma Günü önemi ve  hakları nelerdir? - Son Dakika Haberl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5" y="1235186"/>
            <a:ext cx="4479235" cy="40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9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70" y="1431236"/>
            <a:ext cx="6877879" cy="40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9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8" y="0"/>
            <a:ext cx="1889764" cy="10271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2" y="5815715"/>
            <a:ext cx="928116" cy="1312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6" y="5778197"/>
            <a:ext cx="1234960" cy="13249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8" y="6064806"/>
            <a:ext cx="2946032" cy="8126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44" y="6024373"/>
            <a:ext cx="832604" cy="832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6086268"/>
            <a:ext cx="1731398" cy="7717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44882" y="175073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SİVİL TOPLUM </a:t>
            </a:r>
            <a:r>
              <a:rPr lang="tr-TR" sz="2400" dirty="0" smtClean="0">
                <a:solidFill>
                  <a:schemeClr val="bg1"/>
                </a:solidFill>
              </a:rPr>
              <a:t>KURULUŞLARI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􀂄 STK’lar alanı siyasi otoritenin</a:t>
            </a:r>
          </a:p>
          <a:p>
            <a:r>
              <a:rPr lang="tr-TR" sz="2400" dirty="0">
                <a:solidFill>
                  <a:schemeClr val="bg1"/>
                </a:solidFill>
              </a:rPr>
              <a:t>yönlendirmesinden uzak, devlet karşısında</a:t>
            </a:r>
          </a:p>
          <a:p>
            <a:r>
              <a:rPr lang="tr-TR" sz="2400" dirty="0">
                <a:solidFill>
                  <a:schemeClr val="bg1"/>
                </a:solidFill>
              </a:rPr>
              <a:t>özerk olarak, yaptıkları faaliyetlerle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İş dünyasının </a:t>
            </a:r>
            <a:r>
              <a:rPr lang="tr-TR" sz="2400" dirty="0">
                <a:solidFill>
                  <a:schemeClr val="bg1"/>
                </a:solidFill>
              </a:rPr>
              <a:t>alanına girmeyen, kamusal alanda</a:t>
            </a:r>
          </a:p>
          <a:p>
            <a:r>
              <a:rPr lang="tr-TR" sz="2400" dirty="0">
                <a:solidFill>
                  <a:schemeClr val="bg1"/>
                </a:solidFill>
              </a:rPr>
              <a:t>etkisi olabilen bir </a:t>
            </a:r>
            <a:r>
              <a:rPr lang="tr-TR" sz="2400" dirty="0" err="1">
                <a:solidFill>
                  <a:schemeClr val="bg1"/>
                </a:solidFill>
              </a:rPr>
              <a:t>kollektif</a:t>
            </a:r>
            <a:r>
              <a:rPr lang="tr-TR" sz="2400" dirty="0">
                <a:solidFill>
                  <a:schemeClr val="bg1"/>
                </a:solidFill>
              </a:rPr>
              <a:t> girişimler alanı</a:t>
            </a:r>
          </a:p>
          <a:p>
            <a:r>
              <a:rPr lang="tr-TR" sz="2400" dirty="0">
                <a:solidFill>
                  <a:schemeClr val="bg1"/>
                </a:solidFill>
              </a:rPr>
              <a:t>olarak tanımlanmaktadır .</a:t>
            </a:r>
          </a:p>
        </p:txBody>
      </p:sp>
      <p:pic>
        <p:nvPicPr>
          <p:cNvPr id="7170" name="Picture 2" descr="Toplumsal Dayanışmanın Önemi Nedir Kısaca | Budulg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2" y="1311511"/>
            <a:ext cx="4929891" cy="39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3033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142</TotalTime>
  <Words>1405</Words>
  <Application>Microsoft Office PowerPoint</Application>
  <PresentationFormat>Geniş ekran</PresentationFormat>
  <Paragraphs>310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 Light</vt:lpstr>
      <vt:lpstr>Times New Roman</vt:lpstr>
      <vt:lpstr>Wingdings</vt:lpstr>
      <vt:lpstr>Metropolitan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TOPLANTI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PC-2</dc:creator>
  <cp:lastModifiedBy>PC-2</cp:lastModifiedBy>
  <cp:revision>16</cp:revision>
  <dcterms:created xsi:type="dcterms:W3CDTF">2021-08-26T13:07:18Z</dcterms:created>
  <dcterms:modified xsi:type="dcterms:W3CDTF">2021-09-19T14:27:41Z</dcterms:modified>
</cp:coreProperties>
</file>